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6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1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7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9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1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8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9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0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6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3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764E98-7B60-BD0C-691E-0DA8FE56C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937004" cy="4058682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MX" sz="5000" b="1" dirty="0"/>
              <a:t>Bases de Datos de Series Temporales y Contenedores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08B9E5-C1BF-BC88-6DBC-B7FCC1C09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523" y="3746522"/>
            <a:ext cx="4172757" cy="1016397"/>
          </a:xfrm>
        </p:spPr>
        <p:txBody>
          <a:bodyPr anchor="b">
            <a:noAutofit/>
          </a:bodyPr>
          <a:lstStyle/>
          <a:p>
            <a:pPr algn="ctr"/>
            <a:r>
              <a:rPr lang="es-MX" sz="1400" dirty="0"/>
              <a:t>CONCEPTOS FUNDAMENTALES Y SOFTWARE RELACIONADO</a:t>
            </a:r>
          </a:p>
          <a:p>
            <a:pPr algn="ctr"/>
            <a:r>
              <a:rPr lang="es-MX" sz="1100" dirty="0"/>
              <a:t>Por: Adrián Leonardo Rodríguez Pichardo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C93BBF-6164-4C2E-239F-4CE4F8A0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74" r="6300" b="-1"/>
          <a:stretch>
            <a:fillRect/>
          </a:stretch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53CB11-E4AA-7F75-1D5D-72A10FA7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7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2D41BF-03FC-6650-C493-53DA7270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1E95E-B021-A818-3E0D-B726A6D1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APPTEINER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144ACA-1380-DD92-CDC4-1813F20E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68993"/>
            <a:ext cx="10691265" cy="4092895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Apptainer</a:t>
            </a:r>
            <a:r>
              <a:rPr lang="es-MX" dirty="0"/>
              <a:t> (anteriormente </a:t>
            </a:r>
            <a:r>
              <a:rPr lang="es-MX" dirty="0" err="1"/>
              <a:t>Singularity</a:t>
            </a:r>
            <a:r>
              <a:rPr lang="es-MX" dirty="0"/>
              <a:t>) es una plataforma de contenedores de código abierto, gratuita y de fácil uso, diseñada principalmente para la computación de alto rendimiento (HPC).</a:t>
            </a:r>
          </a:p>
          <a:p>
            <a:pPr marL="0" indent="0">
              <a:buNone/>
            </a:pPr>
            <a:r>
              <a:rPr lang="es-MX" dirty="0"/>
              <a:t>Permite ejecutar aplicaciones en clústeres de investigación sin necesidad de permisos de administrador, además es compatible con imágenes creadas en Docker, pero adaptado a entornos donde la seguridad es prioritaria.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ED0A4B-7CDF-4E23-B585-5975180AB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767" y="4438650"/>
            <a:ext cx="5715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6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953EDA-9ECA-5BCD-44E6-F6E3AA2C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s-ES" dirty="0"/>
              <a:t>QUÉ ES DOCKER</a:t>
            </a:r>
            <a:endParaRPr lang="es-MX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B7426E-7647-A85C-394E-2FA7C264B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1858945"/>
            <a:ext cx="5195889" cy="43041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MX" sz="1900" dirty="0"/>
              <a:t>Docker es una plataforma de software de código abierto que permite a los desarrolladores crear, desplegar y ejecutar aplicaciones rápidamente en contenedores.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1900" dirty="0"/>
              <a:t>Su ecosistema principal se basa en:</a:t>
            </a:r>
          </a:p>
          <a:p>
            <a:pPr>
              <a:lnSpc>
                <a:spcPct val="100000"/>
              </a:lnSpc>
            </a:pPr>
            <a:r>
              <a:rPr lang="es-MX" sz="1900" dirty="0"/>
              <a:t>Imágenes: plantillas de aplicaciones.</a:t>
            </a:r>
          </a:p>
          <a:p>
            <a:pPr>
              <a:lnSpc>
                <a:spcPct val="100000"/>
              </a:lnSpc>
            </a:pPr>
            <a:r>
              <a:rPr lang="es-MX" sz="1900" dirty="0"/>
              <a:t>Contenedores: instancias en ejecución.</a:t>
            </a:r>
          </a:p>
          <a:p>
            <a:pPr>
              <a:lnSpc>
                <a:spcPct val="100000"/>
              </a:lnSpc>
            </a:pPr>
            <a:r>
              <a:rPr lang="es-MX" sz="1900" dirty="0"/>
              <a:t>Docker Hub: repositorio de imágenes compartidas.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1900" dirty="0"/>
              <a:t>Docker es muy usado en desarrollo de software y despliegue en la nube.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85A4EE-7511-0115-87BC-5165B69E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77" r="12779" b="-2"/>
          <a:stretch>
            <a:fillRect/>
          </a:stretch>
        </p:blipFill>
        <p:spPr>
          <a:xfrm>
            <a:off x="6420752" y="731520"/>
            <a:ext cx="505586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1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EA4D0D-3B48-5C48-6559-1A902BCF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es-ES" sz="3600"/>
              <a:t>QUÉ ES PODMAN</a:t>
            </a:r>
            <a:endParaRPr lang="es-MX" sz="3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9A152-53D2-7AFC-CB4F-9C6A2A44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1788607"/>
            <a:ext cx="3799763" cy="43663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MX" sz="1600" dirty="0" err="1"/>
              <a:t>Podman</a:t>
            </a:r>
            <a:r>
              <a:rPr lang="es-MX" sz="1600" dirty="0"/>
              <a:t> es una herramienta de código abierto para crear y gestionar contenedores de aplicaciones, siendo una alternativa a Docker que se destaca por no requerir un proceso </a:t>
            </a:r>
            <a:r>
              <a:rPr lang="es-MX" sz="1600" dirty="0" err="1"/>
              <a:t>daemon</a:t>
            </a:r>
            <a:r>
              <a:rPr lang="es-MX" sz="1600" dirty="0"/>
              <a:t> (servidor) y poder ejecutarse sin privilegios de </a:t>
            </a:r>
            <a:r>
              <a:rPr lang="es-MX" sz="1600" dirty="0" err="1"/>
              <a:t>superusuario</a:t>
            </a:r>
            <a:r>
              <a:rPr lang="es-MX" sz="1600" dirty="0"/>
              <a:t> (</a:t>
            </a:r>
            <a:r>
              <a:rPr lang="es-MX" sz="1600" dirty="0" err="1"/>
              <a:t>root</a:t>
            </a:r>
            <a:r>
              <a:rPr lang="es-MX" sz="1600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1600" dirty="0"/>
              <a:t>Desarrollado por Red </a:t>
            </a:r>
            <a:r>
              <a:rPr lang="es-MX" sz="1600" dirty="0" err="1"/>
              <a:t>Hat</a:t>
            </a:r>
            <a:r>
              <a:rPr lang="es-MX" sz="1600" dirty="0"/>
              <a:t>, se basa en la biblioteca </a:t>
            </a:r>
            <a:r>
              <a:rPr lang="es-MX" sz="1600" dirty="0" err="1"/>
              <a:t>libpod</a:t>
            </a:r>
            <a:r>
              <a:rPr lang="es-MX" sz="1600" dirty="0"/>
              <a:t>, ofrece una línea de comandos (CLI) compatible con Docker y admite la ejecución de contenedores y "</a:t>
            </a:r>
            <a:r>
              <a:rPr lang="es-MX" sz="1600" dirty="0" err="1"/>
              <a:t>pods</a:t>
            </a:r>
            <a:r>
              <a:rPr lang="es-MX" sz="1600" dirty="0"/>
              <a:t>" (grupos de contenedores) basados en el estándar Open Container </a:t>
            </a:r>
            <a:r>
              <a:rPr lang="es-MX" sz="1600" dirty="0" err="1"/>
              <a:t>Initiative</a:t>
            </a:r>
            <a:r>
              <a:rPr lang="es-MX" sz="1600" dirty="0"/>
              <a:t> (OCI).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D212FE-A5D8-EED6-673E-8498B118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30" b="2"/>
          <a:stretch>
            <a:fillRect/>
          </a:stretch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4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9ACF41-A7AF-1BF4-383D-451D564B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400"/>
              <a:t>Concepto de Base de Datos de Series Temporales (TSDB)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CE930F-6DB3-20B2-7980-F678C717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59" r="13841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3D37C4-B9AA-E185-F793-B5A75B3ED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MX" sz="1400" dirty="0"/>
              <a:t>Una Base de Datos de Series Temporales es un sistema especializado en almacenar y analizar datos que están asociados a un momento específico en el tiempo.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1400" dirty="0"/>
              <a:t>Se utilizan para observar cómo cambia una variable (temperatura, consumo de energía, tráfico en internet, etc.) a lo largo del tiempo.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1400" dirty="0"/>
              <a:t>En lugar de solo guardar información como nombre, edad o dirección (como en una base de datos normal), aquí lo importante es el momento exacto en que ocurrió algo.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1400" dirty="0"/>
              <a:t>Sus ventajas principales son:</a:t>
            </a:r>
          </a:p>
          <a:p>
            <a:pPr>
              <a:lnSpc>
                <a:spcPct val="100000"/>
              </a:lnSpc>
            </a:pPr>
            <a:r>
              <a:rPr lang="es-MX" sz="1400" dirty="0"/>
              <a:t>Guardan millones de datos por segundo.</a:t>
            </a:r>
          </a:p>
          <a:p>
            <a:pPr>
              <a:lnSpc>
                <a:spcPct val="100000"/>
              </a:lnSpc>
            </a:pPr>
            <a:r>
              <a:rPr lang="es-MX" sz="1400" dirty="0"/>
              <a:t>Ahorran espacio comprimiendo datos antiguos.</a:t>
            </a:r>
          </a:p>
          <a:p>
            <a:pPr>
              <a:lnSpc>
                <a:spcPct val="100000"/>
              </a:lnSpc>
            </a:pPr>
            <a:r>
              <a:rPr lang="es-MX" sz="1400" dirty="0"/>
              <a:t>Permiten ver tendencias en gráficos de “cómo cambia algo a lo largo del tiempo”.</a:t>
            </a:r>
          </a:p>
        </p:txBody>
      </p:sp>
    </p:spTree>
    <p:extLst>
      <p:ext uri="{BB962C8B-B14F-4D97-AF65-F5344CB8AC3E}">
        <p14:creationId xmlns:p14="http://schemas.microsoft.com/office/powerpoint/2010/main" val="19699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48290-8D12-9192-D0D7-AD843404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Software de código abierto para TSDB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65A6FE-88C6-D752-6CDC-67A2403A2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59429"/>
            <a:ext cx="10691265" cy="4002459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Estos son programas gratuitos y comunitarios que se usan para manejar series temporales:</a:t>
            </a:r>
          </a:p>
          <a:p>
            <a:r>
              <a:rPr lang="es-MX" dirty="0"/>
              <a:t>InfluxDB</a:t>
            </a:r>
          </a:p>
          <a:p>
            <a:r>
              <a:rPr lang="es-MX" dirty="0"/>
              <a:t>TimescaleDB</a:t>
            </a:r>
          </a:p>
          <a:p>
            <a:r>
              <a:rPr lang="es-MX" dirty="0" err="1"/>
              <a:t>VictoriaMetrics</a:t>
            </a:r>
            <a:endParaRPr lang="es-MX" dirty="0"/>
          </a:p>
          <a:p>
            <a:r>
              <a:rPr lang="es-MX" dirty="0"/>
              <a:t>OpenTSDB</a:t>
            </a:r>
          </a:p>
          <a:p>
            <a:r>
              <a:rPr lang="es-MX" dirty="0"/>
              <a:t>QuestDB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934BDFC-6C4F-61D5-A32C-864FEFC4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094" y="2969704"/>
            <a:ext cx="1262063" cy="12620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5615E12-0908-1D67-DA54-D7898267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63" y="2716027"/>
            <a:ext cx="2894762" cy="16755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F4CA80F-223F-5B5A-523F-31E45AE3A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950" y="2895894"/>
            <a:ext cx="1288333" cy="12883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BF97B2-6EDD-67B4-CFAC-7F609C539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558" y="4885563"/>
            <a:ext cx="4248150" cy="1076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13E301C-F4FA-F1B5-42DE-04104D54E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092" y="4665671"/>
            <a:ext cx="1728289" cy="12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967A1-8391-8752-98EA-1903CE02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Agentes propios de una </a:t>
            </a:r>
            <a:r>
              <a:rPr lang="es-ES" dirty="0" err="1"/>
              <a:t>tsdb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62E813-F17B-C403-4A63-780D77104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49380"/>
            <a:ext cx="10691265" cy="401250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“agentes” </a:t>
            </a:r>
            <a:r>
              <a:rPr lang="es-MX" dirty="0"/>
              <a:t>son programas que recogen datos para que la base pueda guardarlos. Algunos vienen como parte del propio software:</a:t>
            </a:r>
          </a:p>
          <a:p>
            <a:r>
              <a:rPr lang="es-MX" dirty="0" err="1"/>
              <a:t>Telegraf</a:t>
            </a:r>
            <a:r>
              <a:rPr lang="es-MX" dirty="0"/>
              <a:t> (InfluxDB)</a:t>
            </a:r>
          </a:p>
          <a:p>
            <a:r>
              <a:rPr lang="es-MX" dirty="0" err="1"/>
              <a:t>tcollector</a:t>
            </a:r>
            <a:r>
              <a:rPr lang="es-MX" dirty="0"/>
              <a:t> (OpenTSDB)</a:t>
            </a:r>
          </a:p>
          <a:p>
            <a:r>
              <a:rPr lang="es-MX" dirty="0" err="1"/>
              <a:t>promscale</a:t>
            </a:r>
            <a:r>
              <a:rPr lang="es-MX" dirty="0"/>
              <a:t> (TimescaleDB)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FE1671-4AB4-9758-B87D-CA2296FD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58" y="4715174"/>
            <a:ext cx="3695856" cy="10300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1A2412-DB9F-52B9-101A-0765D43F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33" y="3393973"/>
            <a:ext cx="1242036" cy="12420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F46C34-A058-E5FF-3E96-F512ADD0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789" y="3259829"/>
            <a:ext cx="2344467" cy="13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5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C6E48-4F45-5CDB-DA9A-24B551B5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AGENTES INDEPENDIENTES PARA UNA TSDB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530608-2A30-031B-B5B3-6EB4C1EC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89090"/>
            <a:ext cx="10691265" cy="407279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Estos no dependen de una base en particular. Funcionan como “puentes” que envían datos a distintas bases:</a:t>
            </a:r>
          </a:p>
          <a:p>
            <a:r>
              <a:rPr lang="es-MX" dirty="0" err="1"/>
              <a:t>Fluent</a:t>
            </a:r>
            <a:r>
              <a:rPr lang="es-MX" dirty="0"/>
              <a:t> Bit</a:t>
            </a:r>
          </a:p>
          <a:p>
            <a:r>
              <a:rPr lang="es-MX" dirty="0" err="1"/>
              <a:t>collectd</a:t>
            </a:r>
            <a:endParaRPr lang="es-MX" dirty="0"/>
          </a:p>
          <a:p>
            <a:r>
              <a:rPr lang="es-MX" dirty="0" err="1"/>
              <a:t>Logstash</a:t>
            </a:r>
            <a:endParaRPr lang="es-MX" dirty="0"/>
          </a:p>
          <a:p>
            <a:r>
              <a:rPr lang="es-MX" dirty="0" err="1"/>
              <a:t>StatsD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3B8A38-8806-705E-0FB2-1F15890E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230" y="2710090"/>
            <a:ext cx="1736690" cy="12656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C28BDF-FEAA-5EF0-0A65-7A544211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55" y="4564914"/>
            <a:ext cx="3307792" cy="12527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1324E69-FBB8-8D73-5163-392BC61C6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345" y="4300145"/>
            <a:ext cx="2394700" cy="15175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C48001-FCB0-72A5-03FA-44FBD878B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88" y="2740445"/>
            <a:ext cx="2159979" cy="113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4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92D9DB-202B-7D50-E6D2-B83298AB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s-ES" dirty="0"/>
              <a:t>GRAFICADORES PROPIOS DE UNA TSDB</a:t>
            </a:r>
            <a:endParaRPr lang="es-MX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5FB42-A4D1-7318-FFE9-5D9F65A1E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Los graficadores son herramientas de visualización y monitoreo que extraen datos de la TSDB para presentarlos en formato gráfico e interactivo, cada base suele tener su propio panel básico para ver datos:</a:t>
            </a:r>
          </a:p>
          <a:p>
            <a:r>
              <a:rPr lang="es-MX" dirty="0"/>
              <a:t>InfluxDB UI</a:t>
            </a:r>
          </a:p>
          <a:p>
            <a:r>
              <a:rPr lang="es-MX" dirty="0" err="1"/>
              <a:t>VictoriaMetrics</a:t>
            </a:r>
            <a:r>
              <a:rPr lang="es-MX" dirty="0"/>
              <a:t> VMUI</a:t>
            </a:r>
          </a:p>
          <a:p>
            <a:r>
              <a:rPr lang="es-MX" dirty="0"/>
              <a:t>OpenTSDB Web UI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70170D-D876-0192-5A50-633883E4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2" r="11544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F5A60D-ABF3-697A-64C4-B976F233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dirty="0"/>
              <a:t>GRAFICADORES INDEPENDIENTES DE UNA TSDB</a:t>
            </a:r>
            <a:endParaRPr lang="es-MX" sz="3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500BC9-1BCA-BFC9-1C29-8349D039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88" r="33432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68717-7355-A102-C4B4-67C07D7F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Son herramientas de visualización externas y universales, que se conectan a múltiples </a:t>
            </a:r>
            <a:r>
              <a:rPr lang="es-MX" dirty="0" err="1"/>
              <a:t>TSDBs</a:t>
            </a:r>
            <a:r>
              <a:rPr lang="es-MX" dirty="0"/>
              <a:t> y otras fuentes de datos:</a:t>
            </a:r>
            <a:endParaRPr lang="es-ES" dirty="0"/>
          </a:p>
          <a:p>
            <a:r>
              <a:rPr lang="es-ES" dirty="0" err="1"/>
              <a:t>Grafana</a:t>
            </a:r>
            <a:endParaRPr lang="es-ES" dirty="0"/>
          </a:p>
          <a:p>
            <a:r>
              <a:rPr lang="es-ES" dirty="0"/>
              <a:t>Apache </a:t>
            </a:r>
            <a:r>
              <a:rPr lang="es-ES" dirty="0" err="1"/>
              <a:t>Superset</a:t>
            </a:r>
            <a:endParaRPr lang="es-ES" dirty="0"/>
          </a:p>
          <a:p>
            <a:r>
              <a:rPr lang="es-ES" dirty="0" err="1"/>
              <a:t>Kibana</a:t>
            </a:r>
            <a:endParaRPr lang="es-ES" dirty="0"/>
          </a:p>
          <a:p>
            <a:r>
              <a:rPr lang="es-ES" dirty="0"/>
              <a:t>Redash</a:t>
            </a:r>
          </a:p>
          <a:p>
            <a:r>
              <a:rPr lang="es-ES" dirty="0"/>
              <a:t>Metabase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18F941-FE12-64A4-FFD1-5701FF0A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96" y="3387227"/>
            <a:ext cx="1157035" cy="11830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E488A1-13C5-F738-90A0-C0A5499F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1107" y="3570244"/>
            <a:ext cx="1642334" cy="10407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8248FB-4438-1B86-631F-7EA92B775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726" y="4931693"/>
            <a:ext cx="2345453" cy="12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5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FB5035-5E45-F4C9-0644-5AED1DD0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s-MX" dirty="0"/>
              <a:t>Concepto de Contenedores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09748A-6132-6A5E-441C-1390B3848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MX" sz="1900" dirty="0"/>
              <a:t>Un contenedor es un paquete de software que incluye una aplicación y todo lo necesario para que se ejecute, como código, bibliotecas, herramientas y el entorno de ejecución.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1900" dirty="0"/>
              <a:t>Los contenedores virtualizan el sistema operativo y permiten ejecutar la aplicación en cualquier entorno, ya sea local, en la nube o en un centro de datos, de forma aislada y portátil.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1900" dirty="0"/>
              <a:t>A diferencia de una “máquina virtual”, no simula todo un sistema operativo, sino que comparte el mismo núcleo del equipo, lo que los hace más ligeros y rápidos.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5925B0-CE12-5FB7-1B77-64C0CC64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14" r="3732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5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2FD22EA-AAC4-24FD-5406-9A7C9240180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2541" y="-3941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93570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4585</TotalTime>
  <Words>656</Words>
  <Application>Microsoft Office PowerPoint</Application>
  <PresentationFormat>Panorámica</PresentationFormat>
  <Paragraphs>58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Calisto MT</vt:lpstr>
      <vt:lpstr>Univers Condensed</vt:lpstr>
      <vt:lpstr>ChronicleVTI</vt:lpstr>
      <vt:lpstr>Bases de Datos de Series Temporales y Contenedores</vt:lpstr>
      <vt:lpstr>Concepto de Base de Datos de Series Temporales (TSDB)</vt:lpstr>
      <vt:lpstr>Software de código abierto para TSDB</vt:lpstr>
      <vt:lpstr>Agentes propios de una tsdb</vt:lpstr>
      <vt:lpstr>AGENTES INDEPENDIENTES PARA UNA TSDB</vt:lpstr>
      <vt:lpstr>GRAFICADORES PROPIOS DE UNA TSDB</vt:lpstr>
      <vt:lpstr>GRAFICADORES INDEPENDIENTES DE UNA TSDB</vt:lpstr>
      <vt:lpstr>Concepto de Contenedores</vt:lpstr>
      <vt:lpstr>Presentación de PowerPoint</vt:lpstr>
      <vt:lpstr>Presentación de PowerPoint</vt:lpstr>
      <vt:lpstr>Presentación de PowerPoint</vt:lpstr>
      <vt:lpstr>QUÉ ES APPTEINER</vt:lpstr>
      <vt:lpstr>QUÉ ES DOCKER</vt:lpstr>
      <vt:lpstr>QUÉ ES PODMAN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Rodriguez</dc:creator>
  <cp:lastModifiedBy>Adrian Rodriguez</cp:lastModifiedBy>
  <cp:revision>3</cp:revision>
  <dcterms:created xsi:type="dcterms:W3CDTF">2025-09-09T18:38:13Z</dcterms:created>
  <dcterms:modified xsi:type="dcterms:W3CDTF">2025-09-19T20:06:44Z</dcterms:modified>
</cp:coreProperties>
</file>